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1191" r:id="rId2"/>
    <p:sldId id="1039" r:id="rId3"/>
    <p:sldId id="1047" r:id="rId4"/>
    <p:sldId id="1048" r:id="rId5"/>
    <p:sldId id="1049" r:id="rId6"/>
    <p:sldId id="1051" r:id="rId7"/>
    <p:sldId id="1050" r:id="rId8"/>
    <p:sldId id="1052" r:id="rId9"/>
    <p:sldId id="1196" r:id="rId10"/>
    <p:sldId id="1197" r:id="rId11"/>
    <p:sldId id="11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0353" autoAdjust="0"/>
  </p:normalViewPr>
  <p:slideViewPr>
    <p:cSldViewPr snapToGrid="0" snapToObjects="1" showGuides="1">
      <p:cViewPr varScale="1">
        <p:scale>
          <a:sx n="61" d="100"/>
          <a:sy n="61" d="100"/>
        </p:scale>
        <p:origin x="354" y="78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8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5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8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73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1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09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 fontScale="90000"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Network Layer:</a:t>
            </a:r>
            <a:br>
              <a:rPr lang="en-US" altLang="en-US" sz="6000" dirty="0">
                <a:cs typeface="Calibri" panose="020F0502020204030204" pitchFamily="34" charset="0"/>
              </a:rPr>
            </a:br>
            <a:r>
              <a:rPr lang="en-US" altLang="en-US" sz="6000" dirty="0">
                <a:cs typeface="Calibri" panose="020F0502020204030204" pitchFamily="34" charset="0"/>
              </a:rPr>
              <a:t>Data Plane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18511" y="2492753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Overview of Network Layer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Inside a Router?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Internet Protocol: IPv4, Addressing, NAT IPv6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Generalized Forwarding and SDN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Middleboxes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279249" y="792480"/>
            <a:ext cx="4541911" cy="3777137"/>
            <a:chOff x="7279249" y="792480"/>
            <a:chExt cx="4541911" cy="37771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279249" y="1446412"/>
              <a:ext cx="4462618" cy="3123205"/>
              <a:chOff x="7299569" y="2348112"/>
              <a:chExt cx="4462618" cy="3123205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1300" y="3702328"/>
                <a:ext cx="3850887" cy="176898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299569" y="2348112"/>
                <a:ext cx="4332222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Network-layer service model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4FBF14F-DE77-E447-8427-3CD22536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95" y="1745078"/>
            <a:ext cx="155209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Architecture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4AA65A7D-5684-5446-97C1-4142D3B3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24" y="1760576"/>
            <a:ext cx="2645518" cy="39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best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Available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err="1">
                <a:solidFill>
                  <a:prstClr val="black"/>
                </a:solidFill>
              </a:rPr>
              <a:t>Intserv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</a:rPr>
              <a:t>(RFC 1633</a:t>
            </a:r>
            <a:r>
              <a:rPr lang="en-US" altLang="en-US" sz="2000" dirty="0">
                <a:solidFill>
                  <a:prstClr val="black"/>
                </a:solidFill>
              </a:rPr>
              <a:t>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Diffserv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(RFC 2475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C34DAB8-6802-8B4D-80C7-80C914B6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925" y="2071348"/>
            <a:ext cx="2137764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Bandwidth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2C01AE2-D81C-9142-9900-6735E4EC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368" y="2071348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5F45F4-0755-7644-85E6-6394DB1A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715" y="2080873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1E1E123-2FC9-9A4C-AB30-DF20C3EA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924" y="2080873"/>
            <a:ext cx="946221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479EAFF1-C146-F24F-9503-6BE4EF35E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457" y="1566819"/>
            <a:ext cx="4568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Qu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ality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</a:t>
            </a:r>
            <a:r>
              <a:rPr lang="en-US" altLang="en-US" sz="2000" dirty="0">
                <a:solidFill>
                  <a:prstClr val="black"/>
                </a:solidFill>
              </a:rPr>
              <a:t>Service (QoS)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Guarantees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A7360785-A1D9-E240-8C62-5B61E714BE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5919" y="2007768"/>
            <a:ext cx="53624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3EFDF3E-E1B2-6442-9107-4885BC9E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632" y="2577761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32B4DD15-8EEC-9B42-A7A0-C871C28FD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049" y="321060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0C2B32CB-160C-1949-B26F-AEE112AA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466" y="3827958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E012B3C4-5F72-A141-A441-ADA6CA97A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83" y="4445307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BF483ABF-DBE0-BF4B-94C9-E7D0F188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798" y="521763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3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Reflections on best-effort  service: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55" y="1399565"/>
            <a:ext cx="10836967" cy="46912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  <a:defRPr/>
            </a:pPr>
            <a:r>
              <a:rPr lang="en-US" dirty="0">
                <a:solidFill>
                  <a:srgbClr val="0013A3"/>
                </a:solidFill>
              </a:rPr>
              <a:t>simplicity of mechanism </a:t>
            </a:r>
            <a:r>
              <a:rPr lang="en-US" dirty="0"/>
              <a:t>has allowed Internet to be widely deployed adopted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sufficient </a:t>
            </a:r>
            <a:r>
              <a:rPr lang="en-US" dirty="0">
                <a:solidFill>
                  <a:srgbClr val="0013A3"/>
                </a:solidFill>
              </a:rPr>
              <a:t>provisioning of bandwidth</a:t>
            </a:r>
            <a:r>
              <a:rPr lang="en-US" dirty="0"/>
              <a:t> allows performance of real-time applications (e.g., interactive voice, video) to be “good enough” for “most of the time”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solidFill>
                  <a:srgbClr val="0013A3"/>
                </a:solidFill>
              </a:rPr>
              <a:t>replicated, application-layer distributed services </a:t>
            </a:r>
            <a:r>
              <a:rPr lang="en-US" dirty="0"/>
              <a:t>(datacenters, content distribution networks) connecting close to clients’ networks, allow services to be provided from multiple locations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congestion control of “elastic” services helps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B6DB3-9428-AA4F-A9F0-FA024E48D16D}"/>
              </a:ext>
            </a:extLst>
          </p:cNvPr>
          <p:cNvSpPr txBox="1"/>
          <p:nvPr/>
        </p:nvSpPr>
        <p:spPr>
          <a:xfrm flipH="1">
            <a:off x="1131375" y="5749871"/>
            <a:ext cx="1010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C00000"/>
                </a:solidFill>
              </a:rPr>
              <a:t>It’s hard to argue with success of best-effort service model </a:t>
            </a:r>
          </a:p>
        </p:txBody>
      </p:sp>
    </p:spTree>
    <p:extLst>
      <p:ext uri="{BB962C8B-B14F-4D97-AF65-F5344CB8AC3E}">
        <p14:creationId xmlns:p14="http://schemas.microsoft.com/office/powerpoint/2010/main" val="37336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layer services, focusing on data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layer service models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forwarding versus routing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how a router works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addressing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generalized forwarding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Internet architecture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2573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</a:t>
            </a:r>
          </a:p>
          <a:p>
            <a:pPr lvl="1"/>
            <a:r>
              <a:rPr lang="en-US" sz="2800" dirty="0"/>
              <a:t>IP protocol</a:t>
            </a:r>
          </a:p>
          <a:p>
            <a:pPr lvl="1"/>
            <a:r>
              <a:rPr lang="en-US" sz="2800" dirty="0"/>
              <a:t>NAT, middleboxes</a:t>
            </a:r>
          </a:p>
        </p:txBody>
      </p:sp>
    </p:spTree>
    <p:extLst>
      <p:ext uri="{BB962C8B-B14F-4D97-AF65-F5344CB8AC3E}">
        <p14:creationId xmlns:p14="http://schemas.microsoft.com/office/powerpoint/2010/main" val="34405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Network-layer  services and protocols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617981" cy="5284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segment from sending to receiving host 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sender: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encapsulates segments into datagrams, passes to link layer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receiver: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delivers segments to transport layer protocol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protocols in </a:t>
            </a:r>
            <a:r>
              <a:rPr lang="en-US" altLang="en-US" i="1" dirty="0">
                <a:solidFill>
                  <a:srgbClr val="000099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 Internet device</a:t>
            </a:r>
            <a:r>
              <a:rPr lang="en-US" altLang="en-US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hosts, routers</a:t>
            </a:r>
            <a:endParaRPr kumimoji="0" lang="en-US" altLang="en-US" sz="2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</a:p>
          <a:p>
            <a:pPr lvl="1" indent="-292100">
              <a:lnSpc>
                <a:spcPct val="99000"/>
              </a:lnSpc>
              <a:spcBef>
                <a:spcPts val="600"/>
              </a:spcBef>
              <a:buClr>
                <a:srgbClr val="0000A3"/>
              </a:buClr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examines header fields in all IP datagrams passing through it</a:t>
            </a:r>
          </a:p>
          <a:p>
            <a:pPr lvl="1" indent="-292100">
              <a:lnSpc>
                <a:spcPct val="99000"/>
              </a:lnSpc>
              <a:spcBef>
                <a:spcPts val="600"/>
              </a:spcBef>
              <a:buClr>
                <a:srgbClr val="0000A3"/>
              </a:buClr>
            </a:pP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moves datagrams from input ports to output ports to transfer datagrams along end-end path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8802756-5E0F-D142-AA8F-2D274E297BB1}"/>
              </a:ext>
            </a:extLst>
          </p:cNvPr>
          <p:cNvGrpSpPr/>
          <p:nvPr/>
        </p:nvGrpSpPr>
        <p:grpSpPr>
          <a:xfrm>
            <a:off x="6571713" y="2686293"/>
            <a:ext cx="1038308" cy="956788"/>
            <a:chOff x="6571713" y="2686293"/>
            <a:chExt cx="1038308" cy="956788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F51EF82F-6B76-1D43-BDCE-36A16F512D10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520" name="Rectangle 228">
                <a:extLst>
                  <a:ext uri="{FF2B5EF4-FFF2-40B4-BE49-F238E27FC236}">
                    <a16:creationId xmlns:a16="http://schemas.microsoft.com/office/drawing/2014/main" id="{4174338D-3A0E-9747-819D-0C19F4DF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1" name="Rectangle 229">
                <a:extLst>
                  <a:ext uri="{FF2B5EF4-FFF2-40B4-BE49-F238E27FC236}">
                    <a16:creationId xmlns:a16="http://schemas.microsoft.com/office/drawing/2014/main" id="{621AE13C-4ABC-334F-8206-4D5E08465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2" name="Text Box 230">
                <a:extLst>
                  <a:ext uri="{FF2B5EF4-FFF2-40B4-BE49-F238E27FC236}">
                    <a16:creationId xmlns:a16="http://schemas.microsoft.com/office/drawing/2014/main" id="{CA38D367-F86F-AB43-B21E-1EEE691D3D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62EE7F-63B9-EE4A-8A32-E1BB698A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929A4F7E-FE01-E545-A0B9-9F724FDE2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BD3F59DE-C12C-D645-AC9D-20A80143D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7757E2F0-9B94-084A-90A0-8529D1B75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D7E4C2B-1DC3-2A4C-90A6-0BDE31D46D3B}"/>
              </a:ext>
            </a:extLst>
          </p:cNvPr>
          <p:cNvGrpSpPr/>
          <p:nvPr/>
        </p:nvGrpSpPr>
        <p:grpSpPr>
          <a:xfrm>
            <a:off x="10202006" y="5357871"/>
            <a:ext cx="970347" cy="854075"/>
            <a:chOff x="10202006" y="5357871"/>
            <a:chExt cx="970347" cy="854075"/>
          </a:xfrm>
        </p:grpSpPr>
        <p:sp>
          <p:nvSpPr>
            <p:cNvPr id="530" name="Freeform 917">
              <a:extLst>
                <a:ext uri="{FF2B5EF4-FFF2-40B4-BE49-F238E27FC236}">
                  <a16:creationId xmlns:a16="http://schemas.microsoft.com/office/drawing/2014/main" id="{88BB7911-0614-1748-A570-7F1CD9A3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19A9DE1D-45C9-C144-A1C0-784FDCD971D3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532" name="Rectangle 228">
                <a:extLst>
                  <a:ext uri="{FF2B5EF4-FFF2-40B4-BE49-F238E27FC236}">
                    <a16:creationId xmlns:a16="http://schemas.microsoft.com/office/drawing/2014/main" id="{5DD713FD-EA40-9B4B-802C-3AF871B5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Rectangle 229">
                <a:extLst>
                  <a:ext uri="{FF2B5EF4-FFF2-40B4-BE49-F238E27FC236}">
                    <a16:creationId xmlns:a16="http://schemas.microsoft.com/office/drawing/2014/main" id="{719538F1-BB3F-A747-B46B-E8253722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4" name="Text Box 230">
                <a:extLst>
                  <a:ext uri="{FF2B5EF4-FFF2-40B4-BE49-F238E27FC236}">
                    <a16:creationId xmlns:a16="http://schemas.microsoft.com/office/drawing/2014/main" id="{67AF1768-8AEF-FD44-8A30-E764E9F88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22CAF256-C57E-8848-9992-472431799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7573D7D3-A7AB-0B4F-A08C-BA6A7E07C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211E2459-6D52-2248-81F0-411DFD34B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0F9C417-B611-7043-A15F-F361AA3E9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60901EC0-CB41-754B-B4DA-85BC262C3E55}"/>
              </a:ext>
            </a:extLst>
          </p:cNvPr>
          <p:cNvGrpSpPr/>
          <p:nvPr/>
        </p:nvGrpSpPr>
        <p:grpSpPr>
          <a:xfrm>
            <a:off x="7774998" y="3463448"/>
            <a:ext cx="3007624" cy="1690703"/>
            <a:chOff x="7774998" y="3463448"/>
            <a:chExt cx="3007624" cy="1690703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4570A0C-5E2B-7C40-89EC-C23D39A482DA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75" name="Freeform 917">
                <a:extLst>
                  <a:ext uri="{FF2B5EF4-FFF2-40B4-BE49-F238E27FC236}">
                    <a16:creationId xmlns:a16="http://schemas.microsoft.com/office/drawing/2014/main" id="{23F7F5C6-92E3-C040-BD26-8FBF5B6476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45930EA-CBF5-A94B-B8A6-7DD15266A71D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77" name="Rectangle 228">
                  <a:extLst>
                    <a:ext uri="{FF2B5EF4-FFF2-40B4-BE49-F238E27FC236}">
                      <a16:creationId xmlns:a16="http://schemas.microsoft.com/office/drawing/2014/main" id="{7E692C2A-D1BF-0D4C-B32B-089A3522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8" name="Rectangle 229">
                  <a:extLst>
                    <a:ext uri="{FF2B5EF4-FFF2-40B4-BE49-F238E27FC236}">
                      <a16:creationId xmlns:a16="http://schemas.microsoft.com/office/drawing/2014/main" id="{48E2C8F8-BEC3-2F43-8CBC-8EDE87C12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Text Box 230">
                  <a:extLst>
                    <a:ext uri="{FF2B5EF4-FFF2-40B4-BE49-F238E27FC236}">
                      <a16:creationId xmlns:a16="http://schemas.microsoft.com/office/drawing/2014/main" id="{FDE32090-CC8A-8241-9AA0-5E1A3B0449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C9A663DC-B3E2-E244-A55A-89E7E9027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6DA0B88E-C18A-5449-904A-002241208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1E322C66-C2C1-C349-B912-5AA0767A8324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73" name="Freeform 917">
                <a:extLst>
                  <a:ext uri="{FF2B5EF4-FFF2-40B4-BE49-F238E27FC236}">
                    <a16:creationId xmlns:a16="http://schemas.microsoft.com/office/drawing/2014/main" id="{09253F5C-3E18-6A4E-86CE-63A57FDD27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2B3B79E0-A9CA-8343-BC50-944B3D057C83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83" name="Rectangle 228">
                  <a:extLst>
                    <a:ext uri="{FF2B5EF4-FFF2-40B4-BE49-F238E27FC236}">
                      <a16:creationId xmlns:a16="http://schemas.microsoft.com/office/drawing/2014/main" id="{E7793237-B524-9348-8D4A-2C1027CD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4" name="Rectangle 229">
                  <a:extLst>
                    <a:ext uri="{FF2B5EF4-FFF2-40B4-BE49-F238E27FC236}">
                      <a16:creationId xmlns:a16="http://schemas.microsoft.com/office/drawing/2014/main" id="{5F0972A7-9FB8-4E4A-9B5E-39F0D7CDC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5" name="Text Box 230">
                  <a:extLst>
                    <a:ext uri="{FF2B5EF4-FFF2-40B4-BE49-F238E27FC236}">
                      <a16:creationId xmlns:a16="http://schemas.microsoft.com/office/drawing/2014/main" id="{B600132A-08D1-5845-B328-72B9C0CEC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0C4F0C12-1A41-BA45-B327-EE0A21569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4A0EA22A-33EB-C945-8E74-EB8BC9C33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6480027A-C6CF-D74D-A342-F3EE54633FA0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74" name="Freeform 917">
                <a:extLst>
                  <a:ext uri="{FF2B5EF4-FFF2-40B4-BE49-F238E27FC236}">
                    <a16:creationId xmlns:a16="http://schemas.microsoft.com/office/drawing/2014/main" id="{846385EA-7D91-F547-BC81-FC77126DF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318DF36-59E8-B646-A5EA-22C52DB7533C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90" name="Rectangle 228">
                  <a:extLst>
                    <a:ext uri="{FF2B5EF4-FFF2-40B4-BE49-F238E27FC236}">
                      <a16:creationId xmlns:a16="http://schemas.microsoft.com/office/drawing/2014/main" id="{131C8400-834E-5345-B332-0CA44FC74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1" name="Rectangle 229">
                  <a:extLst>
                    <a:ext uri="{FF2B5EF4-FFF2-40B4-BE49-F238E27FC236}">
                      <a16:creationId xmlns:a16="http://schemas.microsoft.com/office/drawing/2014/main" id="{55AFC556-EB02-774A-AF5B-36D0B2144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Text Box 230">
                  <a:extLst>
                    <a:ext uri="{FF2B5EF4-FFF2-40B4-BE49-F238E27FC236}">
                      <a16:creationId xmlns:a16="http://schemas.microsoft.com/office/drawing/2014/main" id="{8D3E0672-2F8A-B948-9454-93F597182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8D2F48EB-4CEE-D44B-8209-C126FF35B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0248C143-6367-CE41-9442-465AEAB8C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D0C86AC5-6FCF-FF4A-BC5F-A236021B8F1A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95" name="Freeform 917">
                <a:extLst>
                  <a:ext uri="{FF2B5EF4-FFF2-40B4-BE49-F238E27FC236}">
                    <a16:creationId xmlns:a16="http://schemas.microsoft.com/office/drawing/2014/main" id="{5ED6F1FC-EC2E-3248-A181-32D9CFD8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F3F36025-2038-BC49-AF0C-2475C376E0E9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68" name="Rectangle 228">
                  <a:extLst>
                    <a:ext uri="{FF2B5EF4-FFF2-40B4-BE49-F238E27FC236}">
                      <a16:creationId xmlns:a16="http://schemas.microsoft.com/office/drawing/2014/main" id="{ED5E50F7-5461-574C-9AF9-CB79813E9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229">
                  <a:extLst>
                    <a:ext uri="{FF2B5EF4-FFF2-40B4-BE49-F238E27FC236}">
                      <a16:creationId xmlns:a16="http://schemas.microsoft.com/office/drawing/2014/main" id="{2F7C9861-2086-4945-8713-75641140A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0" name="Text Box 230">
                  <a:extLst>
                    <a:ext uri="{FF2B5EF4-FFF2-40B4-BE49-F238E27FC236}">
                      <a16:creationId xmlns:a16="http://schemas.microsoft.com/office/drawing/2014/main" id="{12582F5C-7D7F-2140-8A3F-3E4115557D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4562A11B-D98F-9E4C-8877-765050F9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2D978BF9-AAF0-644C-A151-30CDCA01E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22F3DB9F-6BFB-3D4D-9EE3-40BAB140C14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596" name="Freeform 917">
                <a:extLst>
                  <a:ext uri="{FF2B5EF4-FFF2-40B4-BE49-F238E27FC236}">
                    <a16:creationId xmlns:a16="http://schemas.microsoft.com/office/drawing/2014/main" id="{879A7AD4-7015-EA48-8AC1-1D4830161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C29EA216-1A13-4648-B304-50B3793355C6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562" name="Rectangle 228">
                  <a:extLst>
                    <a:ext uri="{FF2B5EF4-FFF2-40B4-BE49-F238E27FC236}">
                      <a16:creationId xmlns:a16="http://schemas.microsoft.com/office/drawing/2014/main" id="{DE075DD4-ED42-6A4D-AE73-7FF16B940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229">
                  <a:extLst>
                    <a:ext uri="{FF2B5EF4-FFF2-40B4-BE49-F238E27FC236}">
                      <a16:creationId xmlns:a16="http://schemas.microsoft.com/office/drawing/2014/main" id="{F7259EAC-8796-1E43-A2F4-D2BFE8251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Text Box 230">
                  <a:extLst>
                    <a:ext uri="{FF2B5EF4-FFF2-40B4-BE49-F238E27FC236}">
                      <a16:creationId xmlns:a16="http://schemas.microsoft.com/office/drawing/2014/main" id="{1FFEDBB2-C626-674C-897C-7265632ACA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219CCEA3-E9D0-E24D-8DA6-838694003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3166A4C7-E5AA-FA45-9EA8-29BB7351E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7" name="Freeform 456">
            <a:extLst>
              <a:ext uri="{FF2B5EF4-FFF2-40B4-BE49-F238E27FC236}">
                <a16:creationId xmlns:a16="http://schemas.microsoft.com/office/drawing/2014/main" id="{C29E3841-9511-CE48-9C97-7A796907B706}"/>
              </a:ext>
            </a:extLst>
          </p:cNvPr>
          <p:cNvSpPr/>
          <p:nvPr/>
        </p:nvSpPr>
        <p:spPr>
          <a:xfrm>
            <a:off x="7288696" y="3114260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C8E70B-CD71-5344-8A10-A97CD4A21DD6}"/>
              </a:ext>
            </a:extLst>
          </p:cNvPr>
          <p:cNvGrpSpPr/>
          <p:nvPr/>
        </p:nvGrpSpPr>
        <p:grpSpPr>
          <a:xfrm>
            <a:off x="6543892" y="2922262"/>
            <a:ext cx="3175" cy="379738"/>
            <a:chOff x="6543892" y="2922262"/>
            <a:chExt cx="3175" cy="37973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DA0B02-D308-914F-B9AF-9B30A608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8E898-44FB-B841-AE65-AE09A8A0CFEB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B56D1341-8122-3F4B-B605-EEF86D2EC3FE}"/>
              </a:ext>
            </a:extLst>
          </p:cNvPr>
          <p:cNvGrpSpPr/>
          <p:nvPr/>
        </p:nvGrpSpPr>
        <p:grpSpPr>
          <a:xfrm>
            <a:off x="11233367" y="5608312"/>
            <a:ext cx="3175" cy="379738"/>
            <a:chOff x="6543892" y="2922262"/>
            <a:chExt cx="3175" cy="379738"/>
          </a:xfrm>
        </p:grpSpPr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8548ACDB-2213-B74B-9620-96BE011EB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id="{B997A270-0B54-B346-940E-141C5BCBA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6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Two key network-layer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956" y="1666601"/>
            <a:ext cx="5181600" cy="189079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network-layer functions:</a:t>
            </a:r>
          </a:p>
          <a:p>
            <a:pPr indent="-23495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move packets from a router’</a:t>
            </a:r>
            <a:r>
              <a:rPr lang="en-US" altLang="ja-JP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3105"/>
            <a:ext cx="5181600" cy="4351338"/>
          </a:xfrm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ea typeface="ＭＳ Ｐゴシック" charset="0"/>
                <a:cs typeface="ＭＳ Ｐゴシック" charset="0"/>
              </a:rPr>
              <a:t>analogy: taking a trip</a:t>
            </a:r>
          </a:p>
          <a:p>
            <a:pPr indent="-23495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forwarding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:</a:t>
            </a:r>
            <a:r>
              <a:rPr lang="en-US" dirty="0">
                <a:ea typeface="ＭＳ Ｐゴシック" charset="0"/>
                <a:cs typeface="ＭＳ Ｐゴシック" charset="0"/>
              </a:rPr>
              <a:t> process of getting through single interchange</a:t>
            </a:r>
          </a:p>
          <a:p>
            <a:pPr marL="130175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371013-A5FC-6449-8EBD-FFD24F88C1EA}"/>
              </a:ext>
            </a:extLst>
          </p:cNvPr>
          <p:cNvGrpSpPr/>
          <p:nvPr/>
        </p:nvGrpSpPr>
        <p:grpSpPr>
          <a:xfrm>
            <a:off x="6519334" y="4075932"/>
            <a:ext cx="2227101" cy="1745933"/>
            <a:chOff x="6519334" y="4075932"/>
            <a:chExt cx="2227101" cy="1745933"/>
          </a:xfrm>
        </p:grpSpPr>
        <p:pic>
          <p:nvPicPr>
            <p:cNvPr id="7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CD6CA999-26EA-C043-A05F-7FF647C23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3" y="4075932"/>
              <a:ext cx="2140222" cy="14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96BA12-D229-844C-A5E1-61D8CC428F53}"/>
                </a:ext>
              </a:extLst>
            </p:cNvPr>
            <p:cNvSpPr txBox="1"/>
            <p:nvPr/>
          </p:nvSpPr>
          <p:spPr>
            <a:xfrm>
              <a:off x="6519334" y="5452533"/>
              <a:ext cx="1209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BC121-CDA2-B741-8F45-B80ACE3E69DE}"/>
              </a:ext>
            </a:extLst>
          </p:cNvPr>
          <p:cNvGrpSpPr/>
          <p:nvPr/>
        </p:nvGrpSpPr>
        <p:grpSpPr>
          <a:xfrm>
            <a:off x="9088785" y="4061455"/>
            <a:ext cx="2953118" cy="1640102"/>
            <a:chOff x="8314267" y="4706696"/>
            <a:chExt cx="2953118" cy="16401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4099A-DDCA-7547-BE60-5A9CFCE7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5131" y="4706696"/>
              <a:ext cx="2852254" cy="13233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1A4B5F-43BE-FB43-AF10-E92F839A199B}"/>
                </a:ext>
              </a:extLst>
            </p:cNvPr>
            <p:cNvSpPr txBox="1"/>
            <p:nvPr/>
          </p:nvSpPr>
          <p:spPr>
            <a:xfrm>
              <a:off x="8314267" y="5977466"/>
              <a:ext cx="865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007BA21-27F4-4642-B902-0EF872DFA1E0}"/>
              </a:ext>
            </a:extLst>
          </p:cNvPr>
          <p:cNvSpPr txBox="1">
            <a:spLocks/>
          </p:cNvSpPr>
          <p:nvPr/>
        </p:nvSpPr>
        <p:spPr>
          <a:xfrm>
            <a:off x="6183682" y="3026965"/>
            <a:ext cx="5181600" cy="87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4950">
              <a:spcBef>
                <a:spcPts val="600"/>
              </a:spcBef>
            </a:pPr>
            <a:r>
              <a:rPr lang="en-US" i="1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routing:</a:t>
            </a:r>
            <a:r>
              <a:rPr lang="en-US" dirty="0">
                <a:ea typeface="ＭＳ Ｐゴシック" charset="0"/>
                <a:cs typeface="ＭＳ Ｐゴシック" charset="0"/>
              </a:rPr>
              <a:t> process of planning trip from source to destination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D472C9-435D-D347-A485-D65E6F2FE2CE}"/>
              </a:ext>
            </a:extLst>
          </p:cNvPr>
          <p:cNvSpPr txBox="1">
            <a:spLocks/>
          </p:cNvSpPr>
          <p:nvPr/>
        </p:nvSpPr>
        <p:spPr>
          <a:xfrm>
            <a:off x="880044" y="3441526"/>
            <a:ext cx="5181600" cy="185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4950">
              <a:spcBef>
                <a:spcPts val="600"/>
              </a:spcBef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determine route taken by packets from source to destination</a:t>
            </a:r>
          </a:p>
          <a:p>
            <a:pPr lvl="1">
              <a:spcBef>
                <a:spcPts val="600"/>
              </a:spcBef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routing algorithms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 layer: data plane,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938" y="1534078"/>
            <a:ext cx="4621697" cy="4351338"/>
          </a:xfrm>
        </p:spPr>
        <p:txBody>
          <a:bodyPr>
            <a:normAutofit/>
          </a:bodyPr>
          <a:lstStyle/>
          <a:p>
            <a:pPr marL="0" indent="0">
              <a:buFont typeface="Wingdings" charset="2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Data plane:</a:t>
            </a:r>
          </a:p>
          <a:p>
            <a:pPr marL="292100" indent="-292100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3"/>
                </a:solidFill>
              </a:rPr>
              <a:t>local</a:t>
            </a:r>
            <a:r>
              <a:rPr lang="en-US" dirty="0"/>
              <a:t>, per-router function</a:t>
            </a:r>
          </a:p>
          <a:p>
            <a:pPr marL="292100" indent="-292100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dirty="0"/>
              <a:t>determines how datagram arriving on router input port is forwarded to router output port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216" y="1547331"/>
            <a:ext cx="5502965" cy="4614932"/>
          </a:xfrm>
        </p:spPr>
        <p:txBody>
          <a:bodyPr>
            <a:normAutofit/>
          </a:bodyPr>
          <a:lstStyle/>
          <a:p>
            <a:pPr marL="0" indent="0">
              <a:buFont typeface="Wingdings" charset="2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Control plane</a:t>
            </a:r>
          </a:p>
          <a:p>
            <a:pPr marL="228600" indent="-228600">
              <a:spcBef>
                <a:spcPts val="600"/>
              </a:spcBef>
              <a:defRPr/>
            </a:pPr>
            <a:r>
              <a:rPr lang="en-US" i="1" dirty="0">
                <a:solidFill>
                  <a:srgbClr val="0000A3"/>
                </a:solidFill>
              </a:rPr>
              <a:t>network-wide</a:t>
            </a:r>
            <a:r>
              <a:rPr lang="en-US" dirty="0"/>
              <a:t> logic</a:t>
            </a:r>
          </a:p>
          <a:p>
            <a:pPr marL="228600" indent="-228600">
              <a:spcBef>
                <a:spcPts val="600"/>
              </a:spcBef>
              <a:defRPr/>
            </a:pPr>
            <a:r>
              <a:rPr lang="en-US" dirty="0"/>
              <a:t>determines how datagram is routed among routers along end-end path from source host to destination host</a:t>
            </a:r>
          </a:p>
          <a:p>
            <a:endParaRPr lang="en-US" dirty="0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A631C563-0189-334C-BAD6-5E7863CB03FA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4260145"/>
            <a:ext cx="3643313" cy="1582738"/>
            <a:chOff x="842050" y="4767952"/>
            <a:chExt cx="3644169" cy="1582996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4BAC525B-86C4-444C-8006-DE0779B6A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15FAE8-03F8-BA4A-951E-9D4D23E6D586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44B5FC-216C-3645-866B-ECC6E4613BA8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F9B2C2-7AB9-604B-B4AE-5D6F8CA0DFF9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0A0971-27B1-0A40-B11B-F30D52475911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0" name="TextBox 265">
              <a:extLst>
                <a:ext uri="{FF2B5EF4-FFF2-40B4-BE49-F238E27FC236}">
                  <a16:creationId xmlns:a16="http://schemas.microsoft.com/office/drawing/2014/main" id="{4BD8D488-F9B4-5D47-8E0A-485462098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Box 281">
              <a:extLst>
                <a:ext uri="{FF2B5EF4-FFF2-40B4-BE49-F238E27FC236}">
                  <a16:creationId xmlns:a16="http://schemas.microsoft.com/office/drawing/2014/main" id="{AD5D47CA-82AD-DC4E-A2CC-F6555ADBB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42" name="TextBox 282">
              <a:extLst>
                <a:ext uri="{FF2B5EF4-FFF2-40B4-BE49-F238E27FC236}">
                  <a16:creationId xmlns:a16="http://schemas.microsoft.com/office/drawing/2014/main" id="{755C7E60-8A5C-5B4E-BCD3-83EC37226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DA838191-9D78-6E40-B146-38B522989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56" name="Rectangle 97">
                <a:extLst>
                  <a:ext uri="{FF2B5EF4-FFF2-40B4-BE49-F238E27FC236}">
                    <a16:creationId xmlns:a16="http://schemas.microsoft.com/office/drawing/2014/main" id="{79AE2BC3-C380-EE40-9462-41F3726CC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Rectangle 98">
                <a:extLst>
                  <a:ext uri="{FF2B5EF4-FFF2-40B4-BE49-F238E27FC236}">
                    <a16:creationId xmlns:a16="http://schemas.microsoft.com/office/drawing/2014/main" id="{2D568618-D5B3-354C-974C-0C2355EDE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Line 99">
                <a:extLst>
                  <a:ext uri="{FF2B5EF4-FFF2-40B4-BE49-F238E27FC236}">
                    <a16:creationId xmlns:a16="http://schemas.microsoft.com/office/drawing/2014/main" id="{D67E4958-4052-B649-83B2-2706B277F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104">
                <a:extLst>
                  <a:ext uri="{FF2B5EF4-FFF2-40B4-BE49-F238E27FC236}">
                    <a16:creationId xmlns:a16="http://schemas.microsoft.com/office/drawing/2014/main" id="{A6E72E22-A826-4E49-AA53-8A5FCBA23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Text Box 105">
                <a:extLst>
                  <a:ext uri="{FF2B5EF4-FFF2-40B4-BE49-F238E27FC236}">
                    <a16:creationId xmlns:a16="http://schemas.microsoft.com/office/drawing/2014/main" id="{1BBEBC69-F691-7B4E-AA1F-3F1CFFF5C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61" name="Line 119">
                <a:extLst>
                  <a:ext uri="{FF2B5EF4-FFF2-40B4-BE49-F238E27FC236}">
                    <a16:creationId xmlns:a16="http://schemas.microsoft.com/office/drawing/2014/main" id="{4522617A-F9E8-6C4D-890C-B40CD1F2D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E04647EA-CE57-8E43-979A-6EBC3F213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50" y="4767952"/>
              <a:ext cx="1992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values in arriving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 header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5" name="Group 357">
              <a:extLst>
                <a:ext uri="{FF2B5EF4-FFF2-40B4-BE49-F238E27FC236}">
                  <a16:creationId xmlns:a16="http://schemas.microsoft.com/office/drawing/2014/main" id="{09AF8C17-7E42-874A-B83C-5931470E1E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42B41FA-D8CE-DA4F-BCCC-0C4BA14A7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77B4157-033B-B042-B386-C7E81265D594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D486A47-1979-CC46-BE7C-FE1EE9FB3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573261F5-AADE-5B49-B26C-73A061CB4A13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AFE4CA0-422C-BB45-8378-5923AFA3A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2270E51-2490-C240-AD5F-825154ECC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08859F4-DF2D-4347-8249-C929496F3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55DA76-192D-044B-8762-92700C24A73E}"/>
                  </a:ext>
                </a:extLst>
              </p:cNvPr>
              <p:cNvCxnSpPr>
                <a:cxnSpLocks noChangeShapeType="1"/>
                <a:endCxn id="49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8121134-CF29-9643-A097-AC1724B9BC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" name="Freeform 120">
              <a:extLst>
                <a:ext uri="{FF2B5EF4-FFF2-40B4-BE49-F238E27FC236}">
                  <a16:creationId xmlns:a16="http://schemas.microsoft.com/office/drawing/2014/main" id="{AA8DABE2-7520-5C45-941C-F8EFCE33F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Content Placeholder 3">
            <a:extLst>
              <a:ext uri="{FF2B5EF4-FFF2-40B4-BE49-F238E27FC236}">
                <a16:creationId xmlns:a16="http://schemas.microsoft.com/office/drawing/2014/main" id="{A06F5D4D-83A2-064D-AF5B-6B67A6A12AB8}"/>
              </a:ext>
            </a:extLst>
          </p:cNvPr>
          <p:cNvSpPr txBox="1">
            <a:spLocks/>
          </p:cNvSpPr>
          <p:nvPr/>
        </p:nvSpPr>
        <p:spPr>
          <a:xfrm>
            <a:off x="6255252" y="4142307"/>
            <a:ext cx="5502965" cy="2095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defRPr/>
            </a:pPr>
            <a:r>
              <a:rPr lang="en-US" dirty="0"/>
              <a:t>two control-plane approaches: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</a:rPr>
              <a:t>traditional routing algorithms: </a:t>
            </a:r>
            <a:r>
              <a:rPr lang="en-US" dirty="0"/>
              <a:t>implemented in routers</a:t>
            </a:r>
          </a:p>
          <a:p>
            <a:pPr lvl="1">
              <a:defRPr/>
            </a:pPr>
            <a:r>
              <a:rPr lang="en-US" i="1" dirty="0">
                <a:solidFill>
                  <a:srgbClr val="000090"/>
                </a:solidFill>
              </a:rPr>
              <a:t>software-defined networking (SDN)</a:t>
            </a:r>
            <a:r>
              <a:rPr lang="en-US" dirty="0"/>
              <a:t>: implemented in (remote)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370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260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 service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233" y="2623931"/>
            <a:ext cx="4621697" cy="320847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example services for </a:t>
            </a:r>
            <a:r>
              <a:rPr lang="en-US" sz="3200" i="1" dirty="0">
                <a:solidFill>
                  <a:srgbClr val="C00000"/>
                </a:solidFill>
              </a:rPr>
              <a:t>individual</a:t>
            </a:r>
            <a:r>
              <a:rPr lang="en-US" sz="3200" dirty="0">
                <a:solidFill>
                  <a:srgbClr val="C00000"/>
                </a:solidFill>
              </a:rPr>
              <a:t> datagrams</a:t>
            </a:r>
            <a:r>
              <a:rPr lang="en-US" sz="3200" dirty="0">
                <a:solidFill>
                  <a:srgbClr val="CC0000"/>
                </a:solidFill>
              </a:rPr>
              <a:t>: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guaranteed delivery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/>
              <a:t>guaranteed delivery with bounded delay: less than 40 or 100 msec delay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216" y="2597426"/>
            <a:ext cx="5502965" cy="356483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 services for a 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</a:t>
            </a: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of datagrams: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in-order datagram delivery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guaranteed minimum bandwidth to flow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Security: encrypt all datagrams at the source and decrypt at destination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Provide confidentiality to all transport layer segments</a:t>
            </a:r>
          </a:p>
          <a:p>
            <a:endParaRPr lang="en-US" dirty="0"/>
          </a:p>
        </p:txBody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1FBC4707-F7A4-A94F-8160-5F9B1176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668" y="1403834"/>
            <a:ext cx="1078727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service model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channel” transporting datagrams from sender to receiver?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12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Network-layer service model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4FBF14F-DE77-E447-8427-3CD22536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95" y="1745078"/>
            <a:ext cx="155209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Architecture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4AA65A7D-5684-5446-97C1-4142D3B3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24" y="1760576"/>
            <a:ext cx="2645518" cy="39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best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Available Bit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err="1">
                <a:solidFill>
                  <a:prstClr val="black"/>
                </a:solidFill>
              </a:rPr>
              <a:t>Intserv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</a:rPr>
              <a:t>(RFC 1633</a:t>
            </a:r>
            <a:r>
              <a:rPr lang="en-US" altLang="en-US" sz="2000" dirty="0">
                <a:solidFill>
                  <a:prstClr val="black"/>
                </a:solidFill>
              </a:rPr>
              <a:t>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Diffserv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(RFC 2475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C34DAB8-6802-8B4D-80C7-80C914B6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925" y="2071348"/>
            <a:ext cx="2137764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Bandwidth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Constant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Guaranteed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2C01AE2-D81C-9142-9900-6735E4EC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368" y="2071348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5F45F4-0755-7644-85E6-6394DB1A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715" y="2080873"/>
            <a:ext cx="1112805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possibly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1E1E123-2FC9-9A4C-AB30-DF20C3EA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924" y="2080873"/>
            <a:ext cx="946221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no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3EFDF3E-E1B2-6442-9107-4885BC9E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632" y="2577761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32B4DD15-8EEC-9B42-A7A0-C871C28FD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049" y="321060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0C2B32CB-160C-1949-B26F-AEE112AA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466" y="3827958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E012B3C4-5F72-A141-A441-ADA6CA97A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83" y="4445307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BF483ABF-DBE0-BF4B-94C9-E7D0F188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798" y="521763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539A4-4744-8842-8ED2-36EF0B5DAA55}"/>
              </a:ext>
            </a:extLst>
          </p:cNvPr>
          <p:cNvSpPr/>
          <p:nvPr/>
        </p:nvSpPr>
        <p:spPr>
          <a:xfrm>
            <a:off x="821410" y="3093349"/>
            <a:ext cx="10120393" cy="29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B1FE5F6C-026F-0544-9F5F-295E95B4F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5919" y="2007768"/>
            <a:ext cx="53624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77822C-9D57-814F-877A-2273D1202ED7}"/>
              </a:ext>
            </a:extLst>
          </p:cNvPr>
          <p:cNvGrpSpPr/>
          <p:nvPr/>
        </p:nvGrpSpPr>
        <p:grpSpPr>
          <a:xfrm>
            <a:off x="1859797" y="3440624"/>
            <a:ext cx="8105613" cy="2557221"/>
            <a:chOff x="852407" y="3270142"/>
            <a:chExt cx="8105613" cy="2557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8EFD12-C61D-5143-AE81-9D893932CA81}"/>
                </a:ext>
              </a:extLst>
            </p:cNvPr>
            <p:cNvSpPr txBox="1"/>
            <p:nvPr/>
          </p:nvSpPr>
          <p:spPr>
            <a:xfrm>
              <a:off x="1175287" y="3794500"/>
              <a:ext cx="7516160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0013A3"/>
                  </a:solidFill>
                </a:rPr>
                <a:t>No</a:t>
              </a:r>
              <a:r>
                <a:rPr lang="en-US" sz="2800" dirty="0"/>
                <a:t> guarantees on</a:t>
              </a:r>
              <a:r>
                <a:rPr lang="en-US" sz="2800" i="1" dirty="0"/>
                <a:t>: 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successful</a:t>
              </a:r>
              <a:r>
                <a:rPr lang="en-US" sz="2800" i="1" dirty="0"/>
                <a:t> </a:t>
              </a:r>
              <a:r>
                <a:rPr lang="en-US" sz="2800" dirty="0"/>
                <a:t>datagram delivery to destination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timing or order of delivery</a:t>
              </a:r>
            </a:p>
            <a:p>
              <a:pPr marL="866775" lvl="1" indent="-409575">
                <a:buFont typeface="+mj-lt"/>
                <a:buAutoNum type="romanLcPeriod"/>
              </a:pPr>
              <a:r>
                <a:rPr lang="en-US" sz="2800" dirty="0"/>
                <a:t>bandwidth available to end-end flow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D0C32C-957E-6540-8CA6-963771BBE837}"/>
                </a:ext>
              </a:extLst>
            </p:cNvPr>
            <p:cNvSpPr/>
            <p:nvPr/>
          </p:nvSpPr>
          <p:spPr>
            <a:xfrm>
              <a:off x="852407" y="3502617"/>
              <a:ext cx="8105613" cy="232474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1B64E3-F240-2E4A-9BB4-1C9FDFBB21EA}"/>
                </a:ext>
              </a:extLst>
            </p:cNvPr>
            <p:cNvSpPr txBox="1"/>
            <p:nvPr/>
          </p:nvSpPr>
          <p:spPr>
            <a:xfrm>
              <a:off x="1100380" y="3270142"/>
              <a:ext cx="54741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Internet  “best effort” service model</a:t>
              </a:r>
            </a:p>
          </p:txBody>
        </p:sp>
      </p:grpSp>
      <p:sp>
        <p:nvSpPr>
          <p:cNvPr id="29" name="Text Box 15">
            <a:extLst>
              <a:ext uri="{FF2B5EF4-FFF2-40B4-BE49-F238E27FC236}">
                <a16:creationId xmlns:a16="http://schemas.microsoft.com/office/drawing/2014/main" id="{9BD70DA9-3274-304C-A354-2FF885CD2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457" y="1566819"/>
            <a:ext cx="4568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</a:rPr>
              <a:t>Qu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ality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</a:t>
            </a:r>
            <a:r>
              <a:rPr lang="en-US" altLang="en-US" sz="2000" dirty="0">
                <a:solidFill>
                  <a:prstClr val="black"/>
                </a:solidFill>
              </a:rPr>
              <a:t>Service (QoS)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Guarantees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</TotalTime>
  <Words>783</Words>
  <Application>Microsoft Office PowerPoint</Application>
  <PresentationFormat>Widescreen</PresentationFormat>
  <Paragraphs>324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Gill Sans MT</vt:lpstr>
      <vt:lpstr>Times New Roman</vt:lpstr>
      <vt:lpstr>Wingdings</vt:lpstr>
      <vt:lpstr>ZapfDingbats</vt:lpstr>
      <vt:lpstr>1_Office Theme</vt:lpstr>
      <vt:lpstr>Network Layer: Data Plane</vt:lpstr>
      <vt:lpstr>Network layer: our goals</vt:lpstr>
      <vt:lpstr>Network-layer  services and protocols</vt:lpstr>
      <vt:lpstr>Two key network-layer functions</vt:lpstr>
      <vt:lpstr>Network layer: data plane, control plane</vt:lpstr>
      <vt:lpstr>Per-router control plane</vt:lpstr>
      <vt:lpstr>Software-Defined Networking (SDN) control plane</vt:lpstr>
      <vt:lpstr>Network service model</vt:lpstr>
      <vt:lpstr>Network-layer service model</vt:lpstr>
      <vt:lpstr>Network-layer service model</vt:lpstr>
      <vt:lpstr>Reflections on best-effort  service: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Arshad Ali</cp:lastModifiedBy>
  <cp:revision>35</cp:revision>
  <dcterms:created xsi:type="dcterms:W3CDTF">2020-04-18T15:23:50Z</dcterms:created>
  <dcterms:modified xsi:type="dcterms:W3CDTF">2023-10-23T06:47:13Z</dcterms:modified>
</cp:coreProperties>
</file>